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740" r:id="rId2"/>
    <p:sldId id="266" r:id="rId3"/>
    <p:sldId id="256" r:id="rId4"/>
    <p:sldId id="742" r:id="rId5"/>
    <p:sldId id="743" r:id="rId6"/>
    <p:sldId id="758" r:id="rId7"/>
    <p:sldId id="746" r:id="rId8"/>
    <p:sldId id="754" r:id="rId9"/>
    <p:sldId id="755" r:id="rId10"/>
    <p:sldId id="747" r:id="rId11"/>
    <p:sldId id="741" r:id="rId12"/>
    <p:sldId id="750" r:id="rId13"/>
    <p:sldId id="749" r:id="rId14"/>
    <p:sldId id="751" r:id="rId15"/>
    <p:sldId id="752" r:id="rId16"/>
    <p:sldId id="753" r:id="rId17"/>
  </p:sldIdLst>
  <p:sldSz cx="12192000" cy="6858000"/>
  <p:notesSz cx="6858000" cy="9144000"/>
  <p:embeddedFontLst>
    <p:embeddedFont>
      <p:font typeface="Alegreya Sans" pitchFamily="2" charset="77"/>
      <p:regular r:id="rId19"/>
      <p:bold r:id="rId20"/>
      <p:italic r:id="rId21"/>
      <p:boldItalic r:id="rId22"/>
    </p:embeddedFont>
    <p:embeddedFont>
      <p:font typeface="Arial Narrow" panose="020B0604020202020204" pitchFamily="34" charset="0"/>
      <p:regular r:id="rId23"/>
      <p:bold r:id="rId24"/>
      <p:italic r:id="rId25"/>
      <p:boldItalic r:id="rId26"/>
    </p:embeddedFont>
    <p:embeddedFont>
      <p:font typeface="Bebas Neue" panose="020B0606020202050201" pitchFamily="34" charset="77"/>
      <p:regular r:id="rId27"/>
    </p:embeddedFont>
    <p:embeddedFont>
      <p:font typeface="Franklin Gothic Book" panose="020B0503020102020204" pitchFamily="34" charset="0"/>
      <p:regular r:id="rId28"/>
      <p:italic r:id="rId29"/>
    </p:embeddedFont>
    <p:embeddedFont>
      <p:font typeface="Franklin Gothic Heavy" panose="020B0603020102020204" pitchFamily="34" charset="0"/>
      <p:bold r:id="rId30"/>
      <p:italic r:id="rId31"/>
      <p:boldItalic r:id="rId32"/>
    </p:embeddedFont>
    <p:embeddedFont>
      <p:font typeface="Gill Sans MT" panose="020B0502020104020203" pitchFamily="34" charset="77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2A87"/>
    <a:srgbClr val="FF2F92"/>
    <a:srgbClr val="F64488"/>
    <a:srgbClr val="FF4589"/>
    <a:srgbClr val="E00F2A"/>
    <a:srgbClr val="FA8D41"/>
    <a:srgbClr val="F3C54E"/>
    <a:srgbClr val="EBBF4F"/>
    <a:srgbClr val="FF2600"/>
    <a:srgbClr val="84C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92"/>
    <p:restoredTop sz="88906"/>
  </p:normalViewPr>
  <p:slideViewPr>
    <p:cSldViewPr snapToGrid="0" showGuides="1">
      <p:cViewPr varScale="1">
        <p:scale>
          <a:sx n="95" d="100"/>
          <a:sy n="95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rh.FSP\AppData\Roaming\Microsoft\Excel\Book2%20(version%201)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rh.FSP\AppData\Roaming\Microsoft\Excel\Book2%20(version%201)%20(version%201)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rh.FSP\AppData\Roaming\Microsoft\Excel\Book2%20(version%201)%20(version%201).xlsb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rh.FSP\AppData\Roaming\Microsoft\Excel\Book2%20(version%201)%20(version%201)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rh.FSP\AppData\Roaming\Microsoft\Excel\Book2%20(version%201)%20(version%201).xlsb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rh.FSP\AppData\Roaming\Microsoft\Excel\Book2%20(version%201)%20(version%201).xlsb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SPLASH REGISTRATION $$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352-46FB-99A0-534011D62B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REvenue!$B$2:$D$2</c:f>
              <c:strCache>
                <c:ptCount val="3"/>
                <c:pt idx="0">
                  <c:v>2022 $$</c:v>
                </c:pt>
                <c:pt idx="1">
                  <c:v>2023 Actual $$</c:v>
                </c:pt>
                <c:pt idx="2">
                  <c:v>2023 GOAL $$</c:v>
                </c:pt>
              </c:strCache>
            </c:strRef>
          </c:cat>
          <c:val>
            <c:numRef>
              <c:f>REvenue!$B$3:$D$3</c:f>
              <c:numCache>
                <c:formatCode>"$"#,##0</c:formatCode>
                <c:ptCount val="3"/>
                <c:pt idx="0">
                  <c:v>1164340</c:v>
                </c:pt>
                <c:pt idx="1">
                  <c:v>1339513</c:v>
                </c:pt>
                <c:pt idx="2">
                  <c:v>1604207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52-46FB-99A0-534011D62B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41386976"/>
        <c:axId val="641388896"/>
        <c:axId val="0"/>
      </c:bar3DChart>
      <c:catAx>
        <c:axId val="64138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388896"/>
        <c:crosses val="autoZero"/>
        <c:auto val="1"/>
        <c:lblAlgn val="ctr"/>
        <c:lblOffset val="100"/>
        <c:noMultiLvlLbl val="0"/>
      </c:catAx>
      <c:valAx>
        <c:axId val="64138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38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25400" cap="flat" cmpd="sng" algn="ctr">
      <a:solidFill>
        <a:srgbClr val="0070C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SPLASH TOTAL REVENUE $$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3FA-4BC8-BC02-A9665BA188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REvenue!$B$2:$D$2</c:f>
              <c:strCache>
                <c:ptCount val="3"/>
                <c:pt idx="0">
                  <c:v>2022 $$</c:v>
                </c:pt>
                <c:pt idx="1">
                  <c:v>2023 Actual $$</c:v>
                </c:pt>
                <c:pt idx="2">
                  <c:v>2023 GOAL $$</c:v>
                </c:pt>
              </c:strCache>
            </c:strRef>
          </c:cat>
          <c:val>
            <c:numRef>
              <c:f>REvenue!$B$8:$D$8</c:f>
              <c:numCache>
                <c:formatCode>"$"#,##0</c:formatCode>
                <c:ptCount val="3"/>
                <c:pt idx="0">
                  <c:v>1437078</c:v>
                </c:pt>
                <c:pt idx="1">
                  <c:v>1536374.5</c:v>
                </c:pt>
                <c:pt idx="2">
                  <c:v>2046471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A-4BC8-BC02-A9665BA18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41386976"/>
        <c:axId val="641388896"/>
        <c:axId val="0"/>
      </c:bar3DChart>
      <c:catAx>
        <c:axId val="64138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388896"/>
        <c:crosses val="autoZero"/>
        <c:auto val="1"/>
        <c:lblAlgn val="ctr"/>
        <c:lblOffset val="100"/>
        <c:noMultiLvlLbl val="0"/>
      </c:catAx>
      <c:valAx>
        <c:axId val="64138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38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25400" cap="flat" cmpd="sng" algn="ctr">
      <a:solidFill>
        <a:srgbClr val="0070C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SPLASH MAKE&amp;TAKE / TRAINING $$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F60-42B5-9702-171A68F72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REvenue!$B$2:$D$2</c:f>
              <c:strCache>
                <c:ptCount val="3"/>
                <c:pt idx="0">
                  <c:v>2022 $$</c:v>
                </c:pt>
                <c:pt idx="1">
                  <c:v>2023 Actual $$</c:v>
                </c:pt>
                <c:pt idx="2">
                  <c:v>2023 GOAL $$</c:v>
                </c:pt>
              </c:strCache>
            </c:strRef>
          </c:cat>
          <c:val>
            <c:numRef>
              <c:f>REvenue!$B$4:$D$4</c:f>
              <c:numCache>
                <c:formatCode>"$"#,##0</c:formatCode>
                <c:ptCount val="3"/>
                <c:pt idx="0">
                  <c:v>61889</c:v>
                </c:pt>
                <c:pt idx="1">
                  <c:v>88055.5</c:v>
                </c:pt>
                <c:pt idx="2">
                  <c:v>119803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60-42B5-9702-171A68F72E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41386976"/>
        <c:axId val="641388896"/>
        <c:axId val="0"/>
      </c:bar3DChart>
      <c:catAx>
        <c:axId val="64138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388896"/>
        <c:crosses val="autoZero"/>
        <c:auto val="1"/>
        <c:lblAlgn val="ctr"/>
        <c:lblOffset val="100"/>
        <c:noMultiLvlLbl val="0"/>
      </c:catAx>
      <c:valAx>
        <c:axId val="64138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38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25400" cap="flat" cmpd="sng" algn="ctr">
      <a:solidFill>
        <a:srgbClr val="0070C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TOTAL SPLASH EXPENSES $$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70761838809239"/>
          <c:y val="0.16467062215814574"/>
          <c:w val="0.80111894807937278"/>
          <c:h val="0.682155373183985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REvenue!$F$63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5A-4590-B818-DC12FEA3A7F4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5A-4590-B818-DC12FEA3A7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REvenue!$G$62:$I$62</c:f>
              <c:strCache>
                <c:ptCount val="3"/>
                <c:pt idx="0">
                  <c:v>2022 Actual</c:v>
                </c:pt>
                <c:pt idx="1">
                  <c:v>2023 Current</c:v>
                </c:pt>
                <c:pt idx="2">
                  <c:v>2023 Goal</c:v>
                </c:pt>
              </c:strCache>
            </c:strRef>
          </c:cat>
          <c:val>
            <c:numRef>
              <c:f>REvenue!$G$63:$I$63</c:f>
              <c:numCache>
                <c:formatCode>#,##0</c:formatCode>
                <c:ptCount val="3"/>
                <c:pt idx="0">
                  <c:v>704099.45000000007</c:v>
                </c:pt>
                <c:pt idx="1">
                  <c:v>819150.604375</c:v>
                </c:pt>
                <c:pt idx="2">
                  <c:v>871374.7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5A-4590-B818-DC12FEA3A7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8"/>
        <c:overlap val="100"/>
        <c:axId val="1237671695"/>
        <c:axId val="1237672175"/>
      </c:barChart>
      <c:catAx>
        <c:axId val="123767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7672175"/>
        <c:crosses val="autoZero"/>
        <c:auto val="1"/>
        <c:lblAlgn val="ctr"/>
        <c:lblOffset val="100"/>
        <c:noMultiLvlLbl val="0"/>
      </c:catAx>
      <c:valAx>
        <c:axId val="123767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7671695"/>
        <c:crosses val="autoZero"/>
        <c:crossBetween val="between"/>
        <c:majorUnit val="100000"/>
        <c:minorUnit val="10000"/>
        <c:dispUnits>
          <c:builtInUnit val="thousands"/>
          <c:dispUnitsLbl>
            <c:layout>
              <c:manualLayout>
                <c:xMode val="edge"/>
                <c:yMode val="edge"/>
                <c:x val="3.3406431672676429E-2"/>
                <c:y val="0.41105718342584224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50800" cap="flat" cmpd="sng" algn="ctr">
      <a:solidFill>
        <a:schemeClr val="accent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TOP 5 SPLASH EXPENSES $$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70761838809239"/>
          <c:y val="0.16467062215814574"/>
          <c:w val="0.80111894807937278"/>
          <c:h val="0.6821553731839857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REvenue!$F$64</c:f>
              <c:strCache>
                <c:ptCount val="1"/>
                <c:pt idx="0">
                  <c:v>Food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REvenue!$G$62:$I$62</c:f>
              <c:strCache>
                <c:ptCount val="3"/>
                <c:pt idx="0">
                  <c:v>2022 Actual</c:v>
                </c:pt>
                <c:pt idx="1">
                  <c:v>2023 Current</c:v>
                </c:pt>
                <c:pt idx="2">
                  <c:v>2023 Goal</c:v>
                </c:pt>
              </c:strCache>
            </c:strRef>
          </c:cat>
          <c:val>
            <c:numRef>
              <c:f>REvenue!$G$64:$I$64</c:f>
              <c:numCache>
                <c:formatCode>#,##0</c:formatCode>
                <c:ptCount val="3"/>
                <c:pt idx="0">
                  <c:v>218783.05</c:v>
                </c:pt>
                <c:pt idx="1">
                  <c:v>277206.19437500002</c:v>
                </c:pt>
                <c:pt idx="2">
                  <c:v>327191.7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C-4A72-AD1F-0B1F1D716795}"/>
            </c:ext>
          </c:extLst>
        </c:ser>
        <c:ser>
          <c:idx val="2"/>
          <c:order val="1"/>
          <c:tx>
            <c:strRef>
              <c:f>REvenue!$F$65</c:f>
              <c:strCache>
                <c:ptCount val="1"/>
                <c:pt idx="0">
                  <c:v>Audio Visual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REvenue!$G$62:$I$62</c:f>
              <c:strCache>
                <c:ptCount val="3"/>
                <c:pt idx="0">
                  <c:v>2022 Actual</c:v>
                </c:pt>
                <c:pt idx="1">
                  <c:v>2023 Current</c:v>
                </c:pt>
                <c:pt idx="2">
                  <c:v>2023 Goal</c:v>
                </c:pt>
              </c:strCache>
            </c:strRef>
          </c:cat>
          <c:val>
            <c:numRef>
              <c:f>REvenue!$G$65:$I$65</c:f>
              <c:numCache>
                <c:formatCode>#,##0</c:formatCode>
                <c:ptCount val="3"/>
                <c:pt idx="0">
                  <c:v>97036.2</c:v>
                </c:pt>
                <c:pt idx="1">
                  <c:v>122741</c:v>
                </c:pt>
                <c:pt idx="2">
                  <c:v>122741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1C-4A72-AD1F-0B1F1D716795}"/>
            </c:ext>
          </c:extLst>
        </c:ser>
        <c:ser>
          <c:idx val="3"/>
          <c:order val="2"/>
          <c:tx>
            <c:strRef>
              <c:f>REvenue!$F$66</c:f>
              <c:strCache>
                <c:ptCount val="1"/>
                <c:pt idx="0">
                  <c:v>Speakers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REvenue!$G$62:$I$62</c:f>
              <c:strCache>
                <c:ptCount val="3"/>
                <c:pt idx="0">
                  <c:v>2022 Actual</c:v>
                </c:pt>
                <c:pt idx="1">
                  <c:v>2023 Current</c:v>
                </c:pt>
                <c:pt idx="2">
                  <c:v>2023 Goal</c:v>
                </c:pt>
              </c:strCache>
            </c:strRef>
          </c:cat>
          <c:val>
            <c:numRef>
              <c:f>REvenue!$G$66:$I$66</c:f>
              <c:numCache>
                <c:formatCode>#,##0</c:formatCode>
                <c:ptCount val="3"/>
                <c:pt idx="0">
                  <c:v>71700</c:v>
                </c:pt>
                <c:pt idx="1">
                  <c:v>87425</c:v>
                </c:pt>
                <c:pt idx="2">
                  <c:v>87425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1C-4A72-AD1F-0B1F1D716795}"/>
            </c:ext>
          </c:extLst>
        </c:ser>
        <c:ser>
          <c:idx val="4"/>
          <c:order val="3"/>
          <c:tx>
            <c:strRef>
              <c:f>REvenue!$F$67</c:f>
              <c:strCache>
                <c:ptCount val="1"/>
                <c:pt idx="0">
                  <c:v>Favors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REvenue!$G$62:$I$62</c:f>
              <c:strCache>
                <c:ptCount val="3"/>
                <c:pt idx="0">
                  <c:v>2022 Actual</c:v>
                </c:pt>
                <c:pt idx="1">
                  <c:v>2023 Current</c:v>
                </c:pt>
                <c:pt idx="2">
                  <c:v>2023 Goal</c:v>
                </c:pt>
              </c:strCache>
            </c:strRef>
          </c:cat>
          <c:val>
            <c:numRef>
              <c:f>REvenue!$G$67:$I$67</c:f>
              <c:numCache>
                <c:formatCode>#,##0</c:formatCode>
                <c:ptCount val="3"/>
                <c:pt idx="0">
                  <c:v>59401.700000000004</c:v>
                </c:pt>
                <c:pt idx="1">
                  <c:v>59488.790000000008</c:v>
                </c:pt>
                <c:pt idx="2">
                  <c:v>63863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1C-4A72-AD1F-0B1F1D716795}"/>
            </c:ext>
          </c:extLst>
        </c:ser>
        <c:ser>
          <c:idx val="5"/>
          <c:order val="4"/>
          <c:tx>
            <c:strRef>
              <c:f>REvenue!$F$68</c:f>
              <c:strCache>
                <c:ptCount val="1"/>
                <c:pt idx="0">
                  <c:v>Employee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REvenue!$G$62:$I$62</c:f>
              <c:strCache>
                <c:ptCount val="3"/>
                <c:pt idx="0">
                  <c:v>2022 Actual</c:v>
                </c:pt>
                <c:pt idx="1">
                  <c:v>2023 Current</c:v>
                </c:pt>
                <c:pt idx="2">
                  <c:v>2023 Goal</c:v>
                </c:pt>
              </c:strCache>
            </c:strRef>
          </c:cat>
          <c:val>
            <c:numRef>
              <c:f>REvenue!$G$68:$I$68</c:f>
              <c:numCache>
                <c:formatCode>#,##0</c:formatCode>
                <c:ptCount val="3"/>
                <c:pt idx="0">
                  <c:v>54358.35</c:v>
                </c:pt>
                <c:pt idx="1">
                  <c:v>38301</c:v>
                </c:pt>
                <c:pt idx="2">
                  <c:v>38301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1C-4A72-AD1F-0B1F1D7167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8"/>
        <c:overlap val="100"/>
        <c:axId val="1237671695"/>
        <c:axId val="1237672175"/>
      </c:barChart>
      <c:catAx>
        <c:axId val="123767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7672175"/>
        <c:crosses val="autoZero"/>
        <c:auto val="1"/>
        <c:lblAlgn val="ctr"/>
        <c:lblOffset val="100"/>
        <c:noMultiLvlLbl val="0"/>
      </c:catAx>
      <c:valAx>
        <c:axId val="123767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7671695"/>
        <c:crosses val="autoZero"/>
        <c:crossBetween val="between"/>
        <c:majorUnit val="100000"/>
        <c:minorUnit val="10000"/>
        <c:dispUnits>
          <c:builtInUnit val="thousands"/>
          <c:dispUnitsLbl>
            <c:layout>
              <c:manualLayout>
                <c:xMode val="edge"/>
                <c:yMode val="edge"/>
                <c:x val="1.8794746794752317E-2"/>
                <c:y val="0.41105706463358876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656002588717505"/>
          <c:y val="0.92010463219124639"/>
          <c:w val="0.68414259518929998"/>
          <c:h val="7.6014045541604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50800" cap="flat" cmpd="sng" algn="ctr">
      <a:solidFill>
        <a:schemeClr val="accent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dirty="0"/>
              <a:t>EXPENSES</a:t>
            </a:r>
            <a:r>
              <a:rPr lang="en-US" sz="1800" b="1" baseline="0" dirty="0"/>
              <a:t> VS. REVENUE </a:t>
            </a:r>
            <a:r>
              <a:rPr lang="en-US" sz="1800" b="1" dirty="0"/>
              <a:t>$$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58429511379572"/>
          <c:y val="0.16467062215814574"/>
          <c:w val="0.76824226081328872"/>
          <c:h val="0.682155373183985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REvenue!$A$88</c:f>
              <c:strCache>
                <c:ptCount val="1"/>
                <c:pt idx="0">
                  <c:v>COST OF SALES - SPLASH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REvenue!$G$62:$I$62</c:f>
              <c:strCache>
                <c:ptCount val="3"/>
                <c:pt idx="0">
                  <c:v>2022 Actual</c:v>
                </c:pt>
                <c:pt idx="1">
                  <c:v>2023 Current</c:v>
                </c:pt>
                <c:pt idx="2">
                  <c:v>2023 Goal</c:v>
                </c:pt>
              </c:strCache>
            </c:strRef>
          </c:cat>
          <c:val>
            <c:numRef>
              <c:f>REvenue!$B$88:$D$88</c:f>
              <c:numCache>
                <c:formatCode>"$"#,##0</c:formatCode>
                <c:ptCount val="3"/>
                <c:pt idx="0" formatCode="&quot;$&quot;#,##0.00">
                  <c:v>704109.61999999988</c:v>
                </c:pt>
                <c:pt idx="1">
                  <c:v>819150.60437500011</c:v>
                </c:pt>
                <c:pt idx="2">
                  <c:v>871374.7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1-4827-A035-DF0FE72108E6}"/>
            </c:ext>
          </c:extLst>
        </c:ser>
        <c:ser>
          <c:idx val="1"/>
          <c:order val="1"/>
          <c:tx>
            <c:strRef>
              <c:f>REvenue!$A$61</c:f>
              <c:strCache>
                <c:ptCount val="1"/>
                <c:pt idx="0">
                  <c:v>NET REVENUE - SPLASH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REvenue!$G$62:$I$62</c:f>
              <c:strCache>
                <c:ptCount val="3"/>
                <c:pt idx="0">
                  <c:v>2022 Actual</c:v>
                </c:pt>
                <c:pt idx="1">
                  <c:v>2023 Current</c:v>
                </c:pt>
                <c:pt idx="2">
                  <c:v>2023 Goal</c:v>
                </c:pt>
              </c:strCache>
            </c:strRef>
          </c:cat>
          <c:val>
            <c:numRef>
              <c:f>REvenue!$B$61:$D$61</c:f>
              <c:numCache>
                <c:formatCode>"$"#,##0</c:formatCode>
                <c:ptCount val="3"/>
                <c:pt idx="0" formatCode="&quot;$&quot;#,##0.00">
                  <c:v>1348276.76</c:v>
                </c:pt>
                <c:pt idx="1">
                  <c:v>1536375</c:v>
                </c:pt>
                <c:pt idx="2">
                  <c:v>2047416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D1-4827-A035-DF0FE72108E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8"/>
        <c:axId val="1237671695"/>
        <c:axId val="1237672175"/>
      </c:barChart>
      <c:catAx>
        <c:axId val="123767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7672175"/>
        <c:crosses val="autoZero"/>
        <c:auto val="1"/>
        <c:lblAlgn val="ctr"/>
        <c:lblOffset val="100"/>
        <c:noMultiLvlLbl val="0"/>
      </c:catAx>
      <c:valAx>
        <c:axId val="123767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7671695"/>
        <c:crosses val="autoZero"/>
        <c:crossBetween val="between"/>
        <c:majorUnit val="500000"/>
        <c:minorUnit val="10000"/>
        <c:dispUnits>
          <c:builtInUnit val="thousands"/>
          <c:dispUnitsLbl>
            <c:layout>
              <c:manualLayout>
                <c:xMode val="edge"/>
                <c:yMode val="edge"/>
                <c:x val="6.0092762377305558E-3"/>
                <c:y val="0.40655281265517484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chemeClr val="tx1">
              <a:lumMod val="15000"/>
              <a:lumOff val="8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50800" cap="flat" cmpd="sng" algn="ctr">
      <a:solidFill>
        <a:schemeClr val="accent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0.51297</cdr:x>
      <cdr:y>0.21338</cdr:y>
    </cdr:from>
    <cdr:to>
      <cdr:x>0.6038</cdr:x>
      <cdr:y>0.32061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818DBB8D-73BE-17CD-A7E6-5FF05A5F9327}"/>
            </a:ext>
          </a:extLst>
        </cdr:cNvPr>
        <cdr:cNvSpPr txBox="1"/>
      </cdr:nvSpPr>
      <cdr:spPr>
        <a:xfrm xmlns:a="http://schemas.openxmlformats.org/drawingml/2006/main">
          <a:off x="2373771" y="551206"/>
          <a:ext cx="42030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589</a:t>
          </a:r>
          <a:endParaRPr lang="en-US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D492B-7A8B-F84D-8167-4D0AAE77548D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F490F-3EF9-9441-A336-6244B08B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9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the Splash Machine! These are all the interlocking “gears” of the Splash team – all connected and moving in one direction for the success of Splash!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F490F-3EF9-9441-A336-6244B08B4A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31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year, we are offering over 75 educational sessions at Splash, including curriculum trainings in all our categories, 2 different Make &amp; Takes, keynotes and sessions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F490F-3EF9-9441-A336-6244B08B4A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4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F490F-3EF9-9441-A336-6244B08B4A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88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a few of the special touches we have planned this year to ensure Splash is a truly delightful experience!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legreya Sans" pitchFamily="2" charset="0"/>
              </a:rPr>
              <a:t>Our customers asked, we listened! We’re bringing back several popular speakers that our customers love (and asked for!)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legreya Sans" pitchFamily="2" charset="0"/>
              </a:rPr>
              <a:t>Combining Make &amp; Take and Curriculum Training for one flat fee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legreya Sans" pitchFamily="2" charset="0"/>
              </a:rPr>
              <a:t>A much bigger space for Exhibitors and additional vendors added to the list!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legreya Sans" pitchFamily="2" charset="0"/>
              </a:rPr>
              <a:t>Lunch to all attendees on Thursday and Friday, YAY!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legreya Sans" pitchFamily="2" charset="0"/>
              </a:rPr>
              <a:t>Reserved seating and a ticket for an adult beverage at the Awards Dinner to ensure the royal treatment! 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legreya Sans" pitchFamily="2" charset="0"/>
              </a:rPr>
              <a:t>A special collectable surprise that will capture all of our educators’ hearts!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F490F-3EF9-9441-A336-6244B08B4A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3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of course an Awards Dinner and After Party that will be “Over the Rainbow!”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F490F-3EF9-9441-A336-6244B08B4A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98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we have a secret! In case you haven’t heard, we are unveiling a special collectible puppet at the Friday morning General Session. Her name is….. “Wonderful Lily”! Get it? The Wonderful Wizard of Oz! All attendees will receive a ticket in their registration packet to pick up their very own collectible puppet in the Exhibit Hall. These are one of a kind and a limited print edition. Please keep this on the downlow until the big unveiling on Friday morning!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F490F-3EF9-9441-A336-6244B08B4A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60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our hashtag for Splash this year! Please use this and tag Frog Street in all your social posts – and help us spread the word on this fantastic experience!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F490F-3EF9-9441-A336-6244B08B4A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Brochures, Schedules, Promo slides etc. are available on the website, APP and in the Marketing &amp; Sales Asset Folder on Dropbox!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F490F-3EF9-9441-A336-6244B08B4A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5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all the wonderful items that everyone will receive at Splash this year (notice the visual nod to Dorothy’s infamous dress on the Tote Bag)!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F490F-3EF9-9441-A336-6244B08B4A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9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383E8-ABC0-B56D-40AD-98CDA9B47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2DB69-5A7D-C501-E5C6-C4F52B99A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76354-570D-3794-06B9-7E2B4ADE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8A2E-92F0-F2BD-135B-8CFE1390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E7840-B28C-066B-2163-D63835C34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4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6C82-FA82-33EA-8E56-711EEC27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2C903-613D-7B4F-3EB8-4A98732FF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A7A0E-E0C4-699A-4572-5094D337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5ADAB-BBA8-CC11-822A-03A652F1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AC62D-68C5-ACE3-30F9-1D34876E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1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1A2C9C-6248-F5D1-C1EF-3BF1BDE4B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CC1D8-22C3-E63F-9A76-31A0F3ED4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F44D4-B0C2-98BC-8B88-E3C72DC40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F616B-5C29-7087-11CF-6A9BDD812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24A12-DA4B-0202-A8D9-8C7AD42FD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8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AC321-B450-91F0-4714-160BF377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9BECC-84DE-0B3F-17FB-1774D7A93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C42BB-E75E-79B7-04CC-F26C73C38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3894F-389C-0994-539B-1B3F84FA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BDB88-7341-BE8E-2B8C-20C2D9AA9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2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011A-0F67-A1C0-8E29-3689C503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37BA1-A859-6D41-78C6-0A43B317F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126A0-CF6B-3CD8-D544-3DEEC7A6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33C52-433F-11C6-F1FC-E688F17CA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BDCE7-B029-E38E-DF92-A65B9B67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4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69D47-C84B-FA8F-7609-47EEB0BE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0BC6B-9921-5170-D5D2-D7119F78A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04D07-92B3-DB7F-9AA3-D784A5E94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219CE-49FA-7E87-9973-E153842F6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96951-0853-9637-CBBC-52253A7F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B3738-8CC6-04D5-D3B4-2D068397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7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5349-CDAF-DDB2-1714-3A47795C6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F93D4-4C12-7074-3AA7-AB90FBB65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3677E-574F-8C2E-0F2C-A1C9DB41F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DCCE3-C4C0-F0B0-6735-A94773FB56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2F02CC-F1AF-750D-CCEA-EA6C5AA10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B66B9-B799-5FFE-8FCF-3706636F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A470E-1C30-AA26-E2A5-CF9651D5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9B39A-541B-2316-077F-620C1624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76A9-774C-0236-E729-03FE0DAC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950370-F8A9-D48C-1C87-0E8FA9479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97031-1D3A-18F4-7BE1-2CD85BAC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7948B-70C2-DE3D-EBAB-F91C80848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01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D2D7A-0932-D404-184F-7DBEE6B5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15A87-B772-BB48-3B73-E2B82350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72840-8D57-F85F-6289-E2B84EF6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9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674E-55AA-D3A5-9576-91BC4C0E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49536-320F-6C5B-6459-71BF0051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8ABA0-0E9B-3128-E71A-5A234B971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DB8BF-F404-1D58-0203-BDE4C064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1CA0F-347D-0929-5D97-FA8896096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D8A37-E182-92F3-516F-FF59A115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3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F68F-F13E-5A07-C043-AB840FD6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3029CE-29B7-603C-84DF-1A6AE4B25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72E26-3E2E-F5FB-9F28-F3C7FFCC4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F3B47-C2A0-509E-69F8-123AC37D9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21887-0A39-91B7-04F0-E3D8ACCF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B7775-6D87-7D91-0B4D-CFEACEEF0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2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9E8D54-9D9F-D425-3DB6-E472257F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1DF5C-5BE2-893C-C9AC-AE4F10A5C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CA249-735A-7665-45C7-C55564E21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289BA-15D1-6440-B235-D474FA2ED41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2F683-FA1A-9A20-7A6C-325C73541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81538-C485-D701-6702-2EFF3BBE8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797DA-52A5-7349-8850-1E3D990AD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hyperlink" Target="https://openclipart.org/detail/19845/star-by-emyller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547C67-12E0-9E3E-FE80-D91DA8F3B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3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6AC86-D44D-7306-6C87-87717F0D1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BA6EB2-ACEB-55CE-1F59-467C29A1B988}"/>
              </a:ext>
            </a:extLst>
          </p:cNvPr>
          <p:cNvSpPr txBox="1"/>
          <p:nvPr/>
        </p:nvSpPr>
        <p:spPr>
          <a:xfrm>
            <a:off x="787078" y="718312"/>
            <a:ext cx="4629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legreya Sans" pitchFamily="2" charset="0"/>
              </a:rPr>
              <a:t>DRUM ROLL……..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DBD49-4521-9DCB-EA45-737B69E647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40" t="15687" r="25251" b="18234"/>
          <a:stretch/>
        </p:blipFill>
        <p:spPr>
          <a:xfrm>
            <a:off x="8278048" y="850900"/>
            <a:ext cx="2809399" cy="4686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5E025-6C24-3AD0-39BA-372E9F7D9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8512" y="216556"/>
            <a:ext cx="3565401" cy="56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289E7-0288-EC3E-A435-B6A6B3BA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9D06DE-9948-1109-E0B1-9189BDB72664}"/>
              </a:ext>
            </a:extLst>
          </p:cNvPr>
          <p:cNvSpPr txBox="1"/>
          <p:nvPr/>
        </p:nvSpPr>
        <p:spPr>
          <a:xfrm>
            <a:off x="960016" y="613458"/>
            <a:ext cx="10295118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800" b="1" dirty="0">
                <a:solidFill>
                  <a:schemeClr val="bg1"/>
                </a:solidFill>
                <a:latin typeface="Alegreya Sans" pitchFamily="2" charset="0"/>
              </a:rPr>
              <a:t>Splash 2023 Hashtag:</a:t>
            </a:r>
            <a:br>
              <a:rPr lang="en-US" sz="6000" b="1" dirty="0">
                <a:solidFill>
                  <a:schemeClr val="bg1"/>
                </a:solidFill>
                <a:latin typeface="Alegreya Sans" pitchFamily="2" charset="0"/>
              </a:rPr>
            </a:br>
            <a:r>
              <a:rPr lang="en-US" sz="7200" b="1" dirty="0">
                <a:solidFill>
                  <a:schemeClr val="bg1"/>
                </a:solidFill>
                <a:latin typeface="Alegreya Sans" pitchFamily="2" charset="0"/>
              </a:rPr>
              <a:t>#</a:t>
            </a:r>
            <a:r>
              <a:rPr lang="en-US" sz="7200" b="1" dirty="0" err="1">
                <a:solidFill>
                  <a:schemeClr val="bg1"/>
                </a:solidFill>
                <a:latin typeface="Alegreya Sans" pitchFamily="2" charset="0"/>
              </a:rPr>
              <a:t>TheresNoPlaceLikeHome</a:t>
            </a:r>
            <a:endParaRPr lang="en-US" sz="7200" b="1" dirty="0">
              <a:solidFill>
                <a:schemeClr val="bg1"/>
              </a:solidFill>
              <a:latin typeface="Alegrey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85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700622-4955-FD9E-3BD2-AE645EB0C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0ED4E-60A4-D3B8-90E6-AA79341A0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56" y="1241531"/>
            <a:ext cx="2764235" cy="3577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83F78D-1C34-252D-FC65-8C5B7EEAB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564" y="2143250"/>
            <a:ext cx="2971251" cy="382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ACED9E-5066-655A-51C3-99BEB354B18D}"/>
              </a:ext>
            </a:extLst>
          </p:cNvPr>
          <p:cNvSpPr txBox="1"/>
          <p:nvPr/>
        </p:nvSpPr>
        <p:spPr>
          <a:xfrm>
            <a:off x="787078" y="718312"/>
            <a:ext cx="4629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legreya Sans" pitchFamily="2" charset="0"/>
              </a:rPr>
              <a:t>Splash 2023 Marketing Assets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BBD8F-805E-3142-F70B-B9CBBDC17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04" y="1891198"/>
            <a:ext cx="3864021" cy="250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AD6CC-631C-9C9A-3C96-36588466050F}"/>
              </a:ext>
            </a:extLst>
          </p:cNvPr>
          <p:cNvSpPr txBox="1"/>
          <p:nvPr/>
        </p:nvSpPr>
        <p:spPr>
          <a:xfrm>
            <a:off x="1028367" y="5041113"/>
            <a:ext cx="3197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2060"/>
                </a:solidFill>
                <a:latin typeface="Alegreya Sans" pitchFamily="2" charset="0"/>
              </a:rPr>
              <a:t>Thank you for helping us spread the word!</a:t>
            </a:r>
          </a:p>
        </p:txBody>
      </p:sp>
    </p:spTree>
    <p:extLst>
      <p:ext uri="{BB962C8B-B14F-4D97-AF65-F5344CB8AC3E}">
        <p14:creationId xmlns:p14="http://schemas.microsoft.com/office/powerpoint/2010/main" val="234942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D2E3E23-6516-5270-08D4-AA4161B09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07BCF2-ABAB-B540-2093-F801D5318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08" t="13451" r="18463" b="15177"/>
          <a:stretch/>
        </p:blipFill>
        <p:spPr>
          <a:xfrm>
            <a:off x="6480035" y="2271144"/>
            <a:ext cx="2395177" cy="3515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6A89A-3DDE-8FEE-5F54-0BC2CD4EB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995" y="2760330"/>
            <a:ext cx="2861039" cy="2898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5CC9B-C29F-95B7-962C-CDD70DA42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686" r="2472" b="11233"/>
          <a:stretch/>
        </p:blipFill>
        <p:spPr>
          <a:xfrm>
            <a:off x="353584" y="3007939"/>
            <a:ext cx="3175797" cy="25040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08509A-5D84-84A2-7CEA-AD133FFBCAE0}"/>
              </a:ext>
            </a:extLst>
          </p:cNvPr>
          <p:cNvSpPr txBox="1"/>
          <p:nvPr/>
        </p:nvSpPr>
        <p:spPr>
          <a:xfrm>
            <a:off x="689106" y="1693430"/>
            <a:ext cx="8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legreya Sans" pitchFamily="2" charset="0"/>
              </a:rPr>
              <a:t>SPLASH SWAG THIS YEAR: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85B3DE-EA93-3845-215A-7AE627553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0549" y="2655257"/>
            <a:ext cx="2212939" cy="286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52230A-FEEC-B2F0-2278-314C98D3A308}"/>
              </a:ext>
            </a:extLst>
          </p:cNvPr>
          <p:cNvSpPr txBox="1"/>
          <p:nvPr/>
        </p:nvSpPr>
        <p:spPr>
          <a:xfrm>
            <a:off x="8512712" y="4029080"/>
            <a:ext cx="44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legreya Sans" pitchFamily="2" charset="0"/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90956F-B617-7BAB-E1B9-87B9C11BF011}"/>
              </a:ext>
            </a:extLst>
          </p:cNvPr>
          <p:cNvSpPr txBox="1"/>
          <p:nvPr/>
        </p:nvSpPr>
        <p:spPr>
          <a:xfrm>
            <a:off x="6209883" y="4114956"/>
            <a:ext cx="44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legreya Sans" pitchFamily="2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E5266D-D8C3-EA82-9B04-F0A9E3CFC61C}"/>
              </a:ext>
            </a:extLst>
          </p:cNvPr>
          <p:cNvSpPr txBox="1"/>
          <p:nvPr/>
        </p:nvSpPr>
        <p:spPr>
          <a:xfrm>
            <a:off x="3480587" y="4044789"/>
            <a:ext cx="44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legreya Sans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352144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DB5FB-F5EE-CCA2-8305-60820DA3F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EE0E97-A3A8-F0E9-18A5-92C92D3E9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415" y="763928"/>
            <a:ext cx="5496710" cy="266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8C1AE-887D-66A0-E913-1FAB4FCC6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400" y="3948756"/>
            <a:ext cx="6198778" cy="2145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E746F9-3ECE-9724-378D-C7CE0DDA4287}"/>
              </a:ext>
            </a:extLst>
          </p:cNvPr>
          <p:cNvSpPr txBox="1"/>
          <p:nvPr/>
        </p:nvSpPr>
        <p:spPr>
          <a:xfrm rot="21143521">
            <a:off x="551221" y="1510164"/>
            <a:ext cx="2707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4589"/>
                </a:solidFill>
                <a:latin typeface="Alegreya Sans" pitchFamily="2" charset="0"/>
              </a:rPr>
              <a:t>Completely Booked!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0FBA2-555D-2ADF-749B-51EEA306B68F}"/>
              </a:ext>
            </a:extLst>
          </p:cNvPr>
          <p:cNvSpPr txBox="1"/>
          <p:nvPr/>
        </p:nvSpPr>
        <p:spPr>
          <a:xfrm>
            <a:off x="696030" y="2700859"/>
            <a:ext cx="3236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legreya Sans" pitchFamily="2" charset="0"/>
              </a:rPr>
              <a:t>SPLASH 2023</a:t>
            </a:r>
          </a:p>
          <a:p>
            <a:r>
              <a:rPr lang="en-US" sz="3200" b="1" dirty="0">
                <a:solidFill>
                  <a:srgbClr val="002060"/>
                </a:solidFill>
                <a:latin typeface="Alegreya Sans" pitchFamily="2" charset="0"/>
              </a:rPr>
              <a:t>VIP LUNCHEON</a:t>
            </a:r>
          </a:p>
        </p:txBody>
      </p:sp>
    </p:spTree>
    <p:extLst>
      <p:ext uri="{BB962C8B-B14F-4D97-AF65-F5344CB8AC3E}">
        <p14:creationId xmlns:p14="http://schemas.microsoft.com/office/powerpoint/2010/main" val="264319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E6BAA-EADA-0DBD-886A-CEE1623E8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56F3F-A25D-4A1F-86A8-B6252B1728C7}"/>
              </a:ext>
            </a:extLst>
          </p:cNvPr>
          <p:cNvSpPr txBox="1"/>
          <p:nvPr/>
        </p:nvSpPr>
        <p:spPr>
          <a:xfrm>
            <a:off x="802785" y="1868901"/>
            <a:ext cx="10637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legreya Sans" pitchFamily="2" charset="0"/>
              </a:rPr>
              <a:t>A FEW NOTES: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AF444F-9400-B4B4-DAE4-3D3ECF1DAAA9}"/>
              </a:ext>
            </a:extLst>
          </p:cNvPr>
          <p:cNvSpPr txBox="1"/>
          <p:nvPr/>
        </p:nvSpPr>
        <p:spPr>
          <a:xfrm>
            <a:off x="802785" y="2269011"/>
            <a:ext cx="1000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002060"/>
                </a:solidFill>
                <a:effectLst/>
                <a:latin typeface="Alegreya Sans" pitchFamily="2" charset="0"/>
                <a:ea typeface="+mn-ea"/>
                <a:cs typeface="+mn-cs"/>
              </a:rPr>
              <a:t>Because we are 100% laser focused on the customer, we have moved the Frog Street staff to the Marriott Courtyard down the street to open up additional rooms.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5B86E9-AB5E-AB02-61F0-4E28E44A272B}"/>
              </a:ext>
            </a:extLst>
          </p:cNvPr>
          <p:cNvSpPr txBox="1"/>
          <p:nvPr/>
        </p:nvSpPr>
        <p:spPr>
          <a:xfrm>
            <a:off x="802785" y="2980657"/>
            <a:ext cx="1000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002060"/>
                </a:solidFill>
                <a:effectLst/>
                <a:latin typeface="Alegreya Sans" pitchFamily="2" charset="0"/>
                <a:ea typeface="+mn-ea"/>
                <a:cs typeface="+mn-cs"/>
              </a:rPr>
              <a:t>Parking at the Gaylord will be reimbursed for staff. Account Executives, please use your credit card. Look for more details and instructions on the APP.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0DAE1-8227-9D8F-0E30-6639A33E0E24}"/>
              </a:ext>
            </a:extLst>
          </p:cNvPr>
          <p:cNvSpPr txBox="1"/>
          <p:nvPr/>
        </p:nvSpPr>
        <p:spPr>
          <a:xfrm>
            <a:off x="802785" y="3689512"/>
            <a:ext cx="1000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002060"/>
                </a:solidFill>
                <a:effectLst/>
                <a:latin typeface="Alegreya Sans" pitchFamily="2" charset="0"/>
                <a:ea typeface="+mn-ea"/>
                <a:cs typeface="+mn-cs"/>
              </a:rPr>
              <a:t>The staff kick-off dinner begins at 6:30 p.m. in the Exhibit Hall on Wednesday evening. Some staff will not be able to attend as they will be helping out with registration (we will bring dinner to you!)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F08AC-E020-5A8F-7010-107C1BA1CAC7}"/>
              </a:ext>
            </a:extLst>
          </p:cNvPr>
          <p:cNvSpPr txBox="1"/>
          <p:nvPr/>
        </p:nvSpPr>
        <p:spPr>
          <a:xfrm>
            <a:off x="802785" y="4425999"/>
            <a:ext cx="1000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002060"/>
                </a:solidFill>
                <a:effectLst/>
                <a:latin typeface="Alegreya Sans" pitchFamily="2" charset="0"/>
                <a:ea typeface="+mn-ea"/>
                <a:cs typeface="+mn-cs"/>
              </a:rPr>
              <a:t>An email will be landing in your inbox the week before Splash with all the details of what to wear, when to check in, etc. – info will also be posted on the APP.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0A33BC-EE43-F7A5-08B4-88D9E31B7A2E}"/>
              </a:ext>
            </a:extLst>
          </p:cNvPr>
          <p:cNvSpPr txBox="1"/>
          <p:nvPr/>
        </p:nvSpPr>
        <p:spPr>
          <a:xfrm>
            <a:off x="802785" y="5162486"/>
            <a:ext cx="1000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002060"/>
                </a:solidFill>
                <a:effectLst/>
                <a:latin typeface="Alegreya Sans" pitchFamily="2" charset="0"/>
                <a:ea typeface="+mn-ea"/>
                <a:cs typeface="+mn-cs"/>
              </a:rPr>
              <a:t>Be sure and download the APP, all notifications and updates will come through the private “Frog Street Family” feature. Let’s chat it up and keep each other informed.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AD5794-50E1-D24E-88D0-06BC07F23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56F3F-A25D-4A1F-86A8-B6252B1728C7}"/>
              </a:ext>
            </a:extLst>
          </p:cNvPr>
          <p:cNvSpPr txBox="1"/>
          <p:nvPr/>
        </p:nvSpPr>
        <p:spPr>
          <a:xfrm>
            <a:off x="381965" y="685044"/>
            <a:ext cx="90977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legreya Sans" pitchFamily="2" charset="0"/>
              </a:rPr>
              <a:t>Questions or ideas you’d</a:t>
            </a: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Alegreya Sans" pitchFamily="2" charset="0"/>
              </a:rPr>
              <a:t>like to share about Splash?</a:t>
            </a:r>
          </a:p>
          <a:p>
            <a:pPr algn="ctr"/>
            <a:r>
              <a:rPr lang="en-US" sz="4000" b="1" dirty="0">
                <a:solidFill>
                  <a:srgbClr val="DC2A87"/>
                </a:solidFill>
                <a:latin typeface="Alegreya Sans" pitchFamily="2" charset="0"/>
              </a:rPr>
              <a:t>Fill out this form here: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359D15-CBF0-C4A5-CA7E-47D5005F0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782" y="4213186"/>
            <a:ext cx="1738628" cy="1738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1B9FA-F07D-ED44-3EBF-67354EE8C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130" y="3483981"/>
            <a:ext cx="3137139" cy="2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3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9DD4AC8-58DC-3CD8-10C2-6608DBBC2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" t="30333" r="2217" b="7013"/>
          <a:stretch/>
        </p:blipFill>
        <p:spPr>
          <a:xfrm>
            <a:off x="0" y="1409910"/>
            <a:ext cx="12188952" cy="40186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631093"/>
            <a:ext cx="12191999" cy="226907"/>
          </a:xfrm>
          <a:prstGeom prst="rect">
            <a:avLst/>
          </a:prstGeom>
          <a:solidFill>
            <a:srgbClr val="84C5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BB44D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571090"/>
            <a:ext cx="12191998" cy="0"/>
          </a:xfrm>
          <a:prstGeom prst="line">
            <a:avLst/>
          </a:prstGeom>
          <a:ln w="63500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1" y="-2"/>
            <a:ext cx="12188952" cy="604579"/>
          </a:xfrm>
          <a:prstGeom prst="rect">
            <a:avLst/>
          </a:prstGeom>
          <a:solidFill>
            <a:srgbClr val="84C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60338" y="60630"/>
            <a:ext cx="5935662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700" dirty="0">
                <a:solidFill>
                  <a:schemeClr val="bg1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THE SPLASH MACHINE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02" y="105626"/>
            <a:ext cx="1830840" cy="3799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9A9C1F1-DD90-3764-1852-F2144293788B}"/>
              </a:ext>
            </a:extLst>
          </p:cNvPr>
          <p:cNvSpPr txBox="1"/>
          <p:nvPr/>
        </p:nvSpPr>
        <p:spPr>
          <a:xfrm>
            <a:off x="6505791" y="809980"/>
            <a:ext cx="290778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A8D41"/>
                </a:solidFill>
                <a:latin typeface="Bebas Neue" panose="020B0606020202050201" pitchFamily="34" charset="77"/>
              </a:rPr>
              <a:t>MARKETING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Splash marketing strategy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Create marketing assets (website pages, email blasts, brochures, flyers, evites, etc.) 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Social media &amp; digital ads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Videos (promotional &amp; highlights video)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Onsite program &amp; schedules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Splash APP (features, content, chat, etc.)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Produce 5 General Sessions (PPTs, scripts, etc.)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Surveys &amp; Analytics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0A353C-81B9-C130-F0D9-75353E56C0E4}"/>
              </a:ext>
            </a:extLst>
          </p:cNvPr>
          <p:cNvCxnSpPr/>
          <p:nvPr/>
        </p:nvCxnSpPr>
        <p:spPr>
          <a:xfrm flipH="1">
            <a:off x="2222851" y="3459631"/>
            <a:ext cx="403412" cy="0"/>
          </a:xfrm>
          <a:prstGeom prst="line">
            <a:avLst/>
          </a:prstGeom>
          <a:ln w="28575">
            <a:solidFill>
              <a:srgbClr val="E4E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40E4075-0EE2-A5B3-2D1E-CE5D109B8265}"/>
              </a:ext>
            </a:extLst>
          </p:cNvPr>
          <p:cNvSpPr txBox="1"/>
          <p:nvPr/>
        </p:nvSpPr>
        <p:spPr>
          <a:xfrm>
            <a:off x="9570613" y="807941"/>
            <a:ext cx="24359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F469F"/>
                </a:solidFill>
                <a:latin typeface="Bebas Neue" panose="020B0606020202050201" pitchFamily="34" charset="77"/>
              </a:rPr>
              <a:t>Special services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Create and source all onsite decor (visuals,  photo booth, special gifts, prizes)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Signage throughout the event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VIP Luncheon décor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Awards Dinner décor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Advisory &amp; Customer events.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Hotel logistics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Exhibit Hall (vendors and activities)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1C83DD-C9BB-AD45-4569-07CC15533AA2}"/>
              </a:ext>
            </a:extLst>
          </p:cNvPr>
          <p:cNvSpPr txBox="1"/>
          <p:nvPr/>
        </p:nvSpPr>
        <p:spPr>
          <a:xfrm>
            <a:off x="525062" y="818876"/>
            <a:ext cx="24940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Bebas Neue" panose="020B0606020202050201" pitchFamily="34" charset="77"/>
              </a:rPr>
              <a:t>LOGISTICS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Source &amp; order all products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Food &amp; beverage 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Floor plans and event flow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Secure room blocks (attendees, staff, etc.)  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Printing &amp; shipping 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Secure AV for all sessions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Oversee event and manage budgets</a:t>
            </a:r>
            <a:r>
              <a:rPr lang="en-US" sz="1000" b="1" dirty="0">
                <a:latin typeface="Alegreya Sans" pitchFamily="2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7FF86-FB3A-D00B-B48C-4295BCC57BB2}"/>
              </a:ext>
            </a:extLst>
          </p:cNvPr>
          <p:cNvSpPr txBox="1">
            <a:spLocks noChangeAspect="1"/>
          </p:cNvSpPr>
          <p:nvPr/>
        </p:nvSpPr>
        <p:spPr>
          <a:xfrm>
            <a:off x="362496" y="5165472"/>
            <a:ext cx="25686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4C661"/>
                </a:solidFill>
                <a:latin typeface="Bebas Neue" panose="020B0606020202050201" pitchFamily="34" charset="77"/>
              </a:rPr>
              <a:t>REGISTRATION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Recruit and manage all staffing and volunteers for registration events (incorporate HR protocol)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Oversee all registration events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</a:rPr>
              <a:t>Managing staff and volunteers onsite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Information Desk</a:t>
            </a:r>
            <a:endParaRPr lang="en-US" sz="1000" dirty="0">
              <a:latin typeface="Alegreya Sans" pitchFamily="2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F2D506-6A39-2D44-B1DF-693D52DBC3C1}"/>
              </a:ext>
            </a:extLst>
          </p:cNvPr>
          <p:cNvSpPr txBox="1"/>
          <p:nvPr/>
        </p:nvSpPr>
        <p:spPr>
          <a:xfrm>
            <a:off x="3039769" y="811550"/>
            <a:ext cx="26840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00F2A"/>
                </a:solidFill>
                <a:latin typeface="Bebas Neue" panose="020B0606020202050201" pitchFamily="34" charset="77"/>
              </a:rPr>
              <a:t>PD &amp; CONTENT</a:t>
            </a:r>
            <a:endParaRPr lang="en-US" sz="1400" dirty="0">
              <a:solidFill>
                <a:srgbClr val="E00F2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legreya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Source, negotiate and</a:t>
            </a:r>
            <a:r>
              <a:rPr lang="en-US" sz="1000" dirty="0">
                <a:latin typeface="Alegreya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secure all s</a:t>
            </a:r>
            <a:r>
              <a:rPr lang="en-US" sz="1000" dirty="0">
                <a:effectLst/>
                <a:latin typeface="Alegreya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peakers and session topics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legreya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Manage PD trainers and facilitators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Secure all training materials &amp; assets</a:t>
            </a:r>
            <a:endParaRPr lang="en-US" sz="1000" dirty="0">
              <a:effectLst/>
              <a:latin typeface="Alegreya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Team set up and tear down of training sessions for Pre-Conference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Alegreya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Oversee event and manage budgets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Alegreya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C5C6BA-8CAA-7339-2C62-A6CB3DFA2394}"/>
              </a:ext>
            </a:extLst>
          </p:cNvPr>
          <p:cNvSpPr txBox="1"/>
          <p:nvPr/>
        </p:nvSpPr>
        <p:spPr>
          <a:xfrm>
            <a:off x="2656826" y="5175069"/>
            <a:ext cx="24940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3C54E"/>
                </a:solidFill>
                <a:latin typeface="Bebas Neue" panose="020B0606020202050201" pitchFamily="34" charset="77"/>
              </a:rPr>
              <a:t>booth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Design, </a:t>
            </a: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source and manage 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Frog Street Booth in Exhibit Hall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Create booth schedule and manage staff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Plan and announce booth promotions</a:t>
            </a:r>
            <a:endParaRPr lang="en-US" sz="1000" b="0" i="0" u="none" strike="noStrike" dirty="0">
              <a:solidFill>
                <a:srgbClr val="212121"/>
              </a:solidFill>
              <a:effectLst/>
              <a:latin typeface="Alegreya Sans" pitchFamily="2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Interact with customers and sell product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Source inventory and manage Fanny’s Attic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52F14D-FFD1-FE2E-3E64-6BAFE83AF7D3}"/>
              </a:ext>
            </a:extLst>
          </p:cNvPr>
          <p:cNvSpPr txBox="1"/>
          <p:nvPr/>
        </p:nvSpPr>
        <p:spPr>
          <a:xfrm>
            <a:off x="9663459" y="5170726"/>
            <a:ext cx="22160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Bebas Neue" panose="020B0606020202050201" pitchFamily="34" charset="77"/>
              </a:rPr>
              <a:t>SPEAKERS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Interface with keynotes and 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speakers to manage and finalize session content  and all contracts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Create an</a:t>
            </a: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d manage “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Author’s Corner” book signing event</a:t>
            </a:r>
            <a:endParaRPr lang="en-US" sz="1000" dirty="0">
              <a:latin typeface="Alegreya Sans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B6DDCC-9784-6637-2946-2FF06C37F3F5}"/>
              </a:ext>
            </a:extLst>
          </p:cNvPr>
          <p:cNvSpPr txBox="1"/>
          <p:nvPr/>
        </p:nvSpPr>
        <p:spPr>
          <a:xfrm>
            <a:off x="7267373" y="5169419"/>
            <a:ext cx="22160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Bebas Neue" panose="020B0606020202050201" pitchFamily="34" charset="77"/>
              </a:rPr>
              <a:t>Sales ENABLEMENT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Create plan for  sales meeting space</a:t>
            </a:r>
            <a:endParaRPr lang="en-US" sz="1000" b="0" i="0" u="none" strike="noStrike" dirty="0">
              <a:solidFill>
                <a:srgbClr val="212121"/>
              </a:solidFill>
              <a:effectLst/>
              <a:latin typeface="Alegreya Sans" pitchFamily="2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M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anage Account Executives’ Schedules during Conference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Facilitate customers, product presentations and network in Frog Street booth</a:t>
            </a:r>
            <a:endParaRPr lang="en-US" sz="1000" dirty="0">
              <a:latin typeface="Alegreya Sans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6BD560-AFC3-C317-225D-8C3B9D2FD378}"/>
              </a:ext>
            </a:extLst>
          </p:cNvPr>
          <p:cNvSpPr txBox="1"/>
          <p:nvPr/>
        </p:nvSpPr>
        <p:spPr>
          <a:xfrm>
            <a:off x="5150894" y="5176787"/>
            <a:ext cx="2052173" cy="113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64488"/>
                </a:solidFill>
                <a:latin typeface="Bebas Neue" panose="020B0606020202050201" pitchFamily="34" charset="77"/>
              </a:rPr>
              <a:t>OPERATIONS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Manage all product</a:t>
            </a: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 shipment and event space placement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Manage all door prizes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12121"/>
                </a:solidFill>
                <a:latin typeface="Alegreya Sans" pitchFamily="2" charset="0"/>
              </a:rPr>
              <a:t>Set up all 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Frog Street AV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Alegreya Sans" pitchFamily="2" charset="0"/>
              </a:rPr>
              <a:t>Onsite volunteer </a:t>
            </a:r>
            <a:r>
              <a:rPr lang="en-US" sz="1000" b="0" i="0" u="none" strike="noStrike" dirty="0">
                <a:solidFill>
                  <a:srgbClr val="070706"/>
                </a:solidFill>
                <a:effectLst/>
                <a:latin typeface="Alegreya Sans" pitchFamily="2" charset="0"/>
              </a:rPr>
              <a:t>management</a:t>
            </a:r>
            <a:endParaRPr lang="en-US" sz="1000" dirty="0">
              <a:latin typeface="Alegreya Sans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875F29-9AD1-9EA7-CF5E-774D26FBE9A7}"/>
              </a:ext>
            </a:extLst>
          </p:cNvPr>
          <p:cNvSpPr>
            <a:spLocks noChangeAspect="1"/>
          </p:cNvSpPr>
          <p:nvPr/>
        </p:nvSpPr>
        <p:spPr>
          <a:xfrm>
            <a:off x="837705" y="2979540"/>
            <a:ext cx="822960" cy="817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A818AD-23B7-C66E-ADA9-E37659F1554A}"/>
              </a:ext>
            </a:extLst>
          </p:cNvPr>
          <p:cNvSpPr txBox="1"/>
          <p:nvPr/>
        </p:nvSpPr>
        <p:spPr>
          <a:xfrm>
            <a:off x="854765" y="3218399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Bebas Neue" panose="020B0606020202050201" pitchFamily="34" charset="77"/>
              </a:rPr>
              <a:t>LOGISTICS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F526A0-6B5B-C606-FC39-A5FF1B480F06}"/>
              </a:ext>
            </a:extLst>
          </p:cNvPr>
          <p:cNvSpPr>
            <a:spLocks noChangeAspect="1"/>
          </p:cNvSpPr>
          <p:nvPr/>
        </p:nvSpPr>
        <p:spPr>
          <a:xfrm>
            <a:off x="1959268" y="3718279"/>
            <a:ext cx="822960" cy="817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4B185F-7724-259C-5959-BDA46778DC3B}"/>
              </a:ext>
            </a:extLst>
          </p:cNvPr>
          <p:cNvSpPr txBox="1"/>
          <p:nvPr/>
        </p:nvSpPr>
        <p:spPr>
          <a:xfrm>
            <a:off x="1891658" y="3970879"/>
            <a:ext cx="1009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4C661"/>
                </a:solidFill>
                <a:latin typeface="Bebas Neue" panose="020B0606020202050201" pitchFamily="34" charset="77"/>
              </a:rPr>
              <a:t>registration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037E48-2CE6-7EE0-1830-8C8417E33A32}"/>
              </a:ext>
            </a:extLst>
          </p:cNvPr>
          <p:cNvSpPr>
            <a:spLocks noChangeAspect="1"/>
          </p:cNvSpPr>
          <p:nvPr/>
        </p:nvSpPr>
        <p:spPr>
          <a:xfrm>
            <a:off x="3208453" y="3086318"/>
            <a:ext cx="822960" cy="817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FFF131-8413-282C-C99A-E202843554F1}"/>
              </a:ext>
            </a:extLst>
          </p:cNvPr>
          <p:cNvSpPr txBox="1"/>
          <p:nvPr/>
        </p:nvSpPr>
        <p:spPr>
          <a:xfrm>
            <a:off x="3161715" y="3233250"/>
            <a:ext cx="93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E00F2A"/>
                </a:solidFill>
                <a:latin typeface="Bebas Neue" panose="020B0606020202050201" pitchFamily="34" charset="77"/>
              </a:rPr>
              <a:t>PD &amp; CONTENT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9158E9E-FBFA-9027-4833-7156F1D664FC}"/>
              </a:ext>
            </a:extLst>
          </p:cNvPr>
          <p:cNvSpPr>
            <a:spLocks noChangeAspect="1"/>
          </p:cNvSpPr>
          <p:nvPr/>
        </p:nvSpPr>
        <p:spPr>
          <a:xfrm>
            <a:off x="4381774" y="3796707"/>
            <a:ext cx="822960" cy="817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20C200-8FB2-F43B-B4B0-97F35E1E58F4}"/>
              </a:ext>
            </a:extLst>
          </p:cNvPr>
          <p:cNvSpPr txBox="1"/>
          <p:nvPr/>
        </p:nvSpPr>
        <p:spPr>
          <a:xfrm>
            <a:off x="4312312" y="4042404"/>
            <a:ext cx="931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3C54E"/>
                </a:solidFill>
                <a:latin typeface="Bebas Neue" panose="020B0606020202050201" pitchFamily="34" charset="77"/>
              </a:rPr>
              <a:t>BOOTH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008A956-DC16-485A-5D0A-F58431C8C36C}"/>
              </a:ext>
            </a:extLst>
          </p:cNvPr>
          <p:cNvSpPr>
            <a:spLocks noChangeAspect="1"/>
          </p:cNvSpPr>
          <p:nvPr/>
        </p:nvSpPr>
        <p:spPr>
          <a:xfrm>
            <a:off x="5346974" y="2831507"/>
            <a:ext cx="822960" cy="817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23B97F-E63B-2DA1-D77A-B64A9B9A3149}"/>
              </a:ext>
            </a:extLst>
          </p:cNvPr>
          <p:cNvSpPr txBox="1"/>
          <p:nvPr/>
        </p:nvSpPr>
        <p:spPr>
          <a:xfrm>
            <a:off x="5289087" y="3065629"/>
            <a:ext cx="931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A8D41"/>
                </a:solidFill>
                <a:latin typeface="Bebas Neue" panose="020B0606020202050201" pitchFamily="34" charset="77"/>
              </a:rPr>
              <a:t>MARKETING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D692897-B4D7-54B3-13AB-32C3150B1418}"/>
              </a:ext>
            </a:extLst>
          </p:cNvPr>
          <p:cNvSpPr>
            <a:spLocks noChangeAspect="1"/>
          </p:cNvSpPr>
          <p:nvPr/>
        </p:nvSpPr>
        <p:spPr>
          <a:xfrm>
            <a:off x="6456106" y="3631607"/>
            <a:ext cx="822960" cy="817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21986E-73FF-7A55-D460-D4FA9A0CA2C3}"/>
              </a:ext>
            </a:extLst>
          </p:cNvPr>
          <p:cNvSpPr txBox="1"/>
          <p:nvPr/>
        </p:nvSpPr>
        <p:spPr>
          <a:xfrm>
            <a:off x="6401327" y="3888879"/>
            <a:ext cx="931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64488"/>
                </a:solidFill>
                <a:latin typeface="Bebas Neue" panose="020B0606020202050201" pitchFamily="34" charset="77"/>
              </a:rPr>
              <a:t>OPERATIONS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93DE4BC-3E11-8AC7-DBA7-4EBB71522A48}"/>
              </a:ext>
            </a:extLst>
          </p:cNvPr>
          <p:cNvSpPr>
            <a:spLocks noChangeAspect="1"/>
          </p:cNvSpPr>
          <p:nvPr/>
        </p:nvSpPr>
        <p:spPr>
          <a:xfrm>
            <a:off x="7586054" y="2916012"/>
            <a:ext cx="822960" cy="817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CC9EA8-7A2B-1EC2-8E80-741AE6AE3CE2}"/>
              </a:ext>
            </a:extLst>
          </p:cNvPr>
          <p:cNvSpPr txBox="1"/>
          <p:nvPr/>
        </p:nvSpPr>
        <p:spPr>
          <a:xfrm>
            <a:off x="7539742" y="3057534"/>
            <a:ext cx="93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9F469F"/>
                </a:solidFill>
                <a:latin typeface="Bebas Neue" panose="020B0606020202050201" pitchFamily="34" charset="77"/>
              </a:rPr>
              <a:t>Special services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3759BAD-170D-1620-242B-280E5872A49F}"/>
              </a:ext>
            </a:extLst>
          </p:cNvPr>
          <p:cNvSpPr>
            <a:spLocks noChangeAspect="1"/>
          </p:cNvSpPr>
          <p:nvPr/>
        </p:nvSpPr>
        <p:spPr>
          <a:xfrm>
            <a:off x="8730458" y="3635253"/>
            <a:ext cx="822960" cy="817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8B787D-E071-D75A-21AA-B2613A72AD19}"/>
              </a:ext>
            </a:extLst>
          </p:cNvPr>
          <p:cNvSpPr txBox="1"/>
          <p:nvPr/>
        </p:nvSpPr>
        <p:spPr>
          <a:xfrm>
            <a:off x="8684146" y="3892525"/>
            <a:ext cx="931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Bebas Neue" panose="020B0606020202050201" pitchFamily="34" charset="77"/>
              </a:rPr>
              <a:t>SALES TEAM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2FCAABA-E4E0-E471-19BA-853C40624222}"/>
              </a:ext>
            </a:extLst>
          </p:cNvPr>
          <p:cNvSpPr>
            <a:spLocks noChangeAspect="1"/>
          </p:cNvSpPr>
          <p:nvPr/>
        </p:nvSpPr>
        <p:spPr>
          <a:xfrm>
            <a:off x="9920481" y="2929782"/>
            <a:ext cx="822960" cy="817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4F37F9-B771-009E-6681-B432B9D4FDB0}"/>
              </a:ext>
            </a:extLst>
          </p:cNvPr>
          <p:cNvSpPr txBox="1"/>
          <p:nvPr/>
        </p:nvSpPr>
        <p:spPr>
          <a:xfrm>
            <a:off x="9865702" y="3155437"/>
            <a:ext cx="931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Bebas Neue" panose="020B0606020202050201" pitchFamily="34" charset="77"/>
              </a:rPr>
              <a:t>SPEAKERS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FA9E61-912D-2F0F-641C-9912CF3781CD}"/>
              </a:ext>
            </a:extLst>
          </p:cNvPr>
          <p:cNvSpPr txBox="1"/>
          <p:nvPr/>
        </p:nvSpPr>
        <p:spPr>
          <a:xfrm>
            <a:off x="1317082" y="896442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cs typeface="DilleniaUPC" panose="020B0604020202020204" pitchFamily="34" charset="0"/>
              </a:rPr>
              <a:t>(Bill)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610B8-4CA6-49E7-CEE4-02DA5F32823D}"/>
              </a:ext>
            </a:extLst>
          </p:cNvPr>
          <p:cNvSpPr txBox="1"/>
          <p:nvPr/>
        </p:nvSpPr>
        <p:spPr>
          <a:xfrm>
            <a:off x="4108510" y="875217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cs typeface="DilleniaUPC" panose="020B0604020202020204" pitchFamily="34" charset="0"/>
              </a:rPr>
              <a:t>(Ali)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11DAE-825B-720F-48DB-E0206819351A}"/>
              </a:ext>
            </a:extLst>
          </p:cNvPr>
          <p:cNvSpPr txBox="1"/>
          <p:nvPr/>
        </p:nvSpPr>
        <p:spPr>
          <a:xfrm>
            <a:off x="7414787" y="885101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cs typeface="DilleniaUPC" panose="020B0604020202020204" pitchFamily="34" charset="0"/>
              </a:rPr>
              <a:t>(Cassie)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4DC8B-6F74-6E28-B043-A8631E105DD9}"/>
              </a:ext>
            </a:extLst>
          </p:cNvPr>
          <p:cNvSpPr txBox="1"/>
          <p:nvPr/>
        </p:nvSpPr>
        <p:spPr>
          <a:xfrm>
            <a:off x="10965237" y="885100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cs typeface="DilleniaUPC" panose="020B0604020202020204" pitchFamily="34" charset="0"/>
              </a:rPr>
              <a:t>(Mindy)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D7C754-902F-9F71-1179-662D22C3445C}"/>
              </a:ext>
            </a:extLst>
          </p:cNvPr>
          <p:cNvSpPr txBox="1"/>
          <p:nvPr/>
        </p:nvSpPr>
        <p:spPr>
          <a:xfrm>
            <a:off x="1480041" y="524372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cs typeface="DilleniaUPC" panose="020B0604020202020204" pitchFamily="34" charset="0"/>
              </a:rPr>
              <a:t>(Lisa)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E13D7-96B8-7316-60E5-556B332A02E0}"/>
              </a:ext>
            </a:extLst>
          </p:cNvPr>
          <p:cNvSpPr txBox="1"/>
          <p:nvPr/>
        </p:nvSpPr>
        <p:spPr>
          <a:xfrm>
            <a:off x="3212792" y="5250448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cs typeface="DilleniaUPC" panose="020B0604020202020204" pitchFamily="34" charset="0"/>
              </a:rPr>
              <a:t>(Shannon)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2936FF-912E-5BD3-EA72-7F7CE96F4981}"/>
              </a:ext>
            </a:extLst>
          </p:cNvPr>
          <p:cNvSpPr txBox="1"/>
          <p:nvPr/>
        </p:nvSpPr>
        <p:spPr>
          <a:xfrm>
            <a:off x="6111049" y="5250448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cs typeface="DilleniaUPC" panose="020B0604020202020204" pitchFamily="34" charset="0"/>
              </a:rPr>
              <a:t>(Tim)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E7A46-5755-1DE4-F1C4-17CC8BC5BFC3}"/>
              </a:ext>
            </a:extLst>
          </p:cNvPr>
          <p:cNvSpPr txBox="1"/>
          <p:nvPr/>
        </p:nvSpPr>
        <p:spPr>
          <a:xfrm>
            <a:off x="8785287" y="5243016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cs typeface="DilleniaUPC" panose="020B0604020202020204" pitchFamily="34" charset="0"/>
              </a:rPr>
              <a:t>(Pam)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EA67C8-E8C9-89F4-4CF5-F71C4E19694C}"/>
              </a:ext>
            </a:extLst>
          </p:cNvPr>
          <p:cNvSpPr txBox="1"/>
          <p:nvPr/>
        </p:nvSpPr>
        <p:spPr>
          <a:xfrm>
            <a:off x="10485446" y="5231403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cs typeface="DilleniaUPC" panose="020B0604020202020204" pitchFamily="34" charset="0"/>
              </a:rPr>
              <a:t>(Mark)</a:t>
            </a:r>
          </a:p>
        </p:txBody>
      </p:sp>
    </p:spTree>
    <p:extLst>
      <p:ext uri="{BB962C8B-B14F-4D97-AF65-F5344CB8AC3E}">
        <p14:creationId xmlns:p14="http://schemas.microsoft.com/office/powerpoint/2010/main" val="757355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ED735A-E7D1-0CF4-D8E9-6B10A2552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3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20E11-61B3-C03D-3728-639ED63DAC65}"/>
              </a:ext>
            </a:extLst>
          </p:cNvPr>
          <p:cNvSpPr txBox="1"/>
          <p:nvPr/>
        </p:nvSpPr>
        <p:spPr>
          <a:xfrm>
            <a:off x="1491115" y="1492324"/>
            <a:ext cx="3937412" cy="485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Bebas Neue" panose="020B0606020202050201" pitchFamily="34" charset="77"/>
              </a:rPr>
              <a:t>SALES TEAM</a:t>
            </a:r>
          </a:p>
          <a:p>
            <a:pPr marL="173038" indent="-173038">
              <a:lnSpc>
                <a:spcPts val="25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Help to drive attendance</a:t>
            </a:r>
          </a:p>
          <a:p>
            <a:pPr marL="173038" indent="-173038">
              <a:lnSpc>
                <a:spcPts val="25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Frog Street Ambassadors</a:t>
            </a:r>
          </a:p>
          <a:p>
            <a:pPr marL="173038" indent="-173038">
              <a:lnSpc>
                <a:spcPts val="25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Event Facilitators</a:t>
            </a:r>
          </a:p>
          <a:p>
            <a:pPr marL="173038" indent="-173038">
              <a:lnSpc>
                <a:spcPts val="25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Meet &amp; Greet and networking</a:t>
            </a:r>
          </a:p>
          <a:p>
            <a:pPr marL="173038" indent="-173038">
              <a:lnSpc>
                <a:spcPts val="25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Capture and share moments</a:t>
            </a:r>
          </a:p>
          <a:p>
            <a:pPr marL="173038" indent="-173038">
              <a:lnSpc>
                <a:spcPts val="25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Social posting &amp; tagging</a:t>
            </a:r>
          </a:p>
          <a:p>
            <a:pPr marL="173038" indent="-173038">
              <a:lnSpc>
                <a:spcPts val="25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Engaging &amp; interacting</a:t>
            </a:r>
          </a:p>
          <a:p>
            <a:pPr marL="173038" indent="-173038">
              <a:lnSpc>
                <a:spcPts val="25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Leverage hashtags</a:t>
            </a:r>
          </a:p>
          <a:p>
            <a:pPr marL="173038" indent="-173038">
              <a:lnSpc>
                <a:spcPts val="25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Prospect follow-up</a:t>
            </a:r>
          </a:p>
          <a:p>
            <a:pPr marL="173038" indent="-173038">
              <a:lnSpc>
                <a:spcPts val="25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Let’s close some deals!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FA065-FC3C-E3E9-01C6-4618A3BD8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3" b="14286"/>
          <a:stretch/>
        </p:blipFill>
        <p:spPr>
          <a:xfrm>
            <a:off x="5544273" y="1587500"/>
            <a:ext cx="5609132" cy="45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7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A871BC-E98E-0764-F963-2EC1B37CA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7" t="5" r="1353" b="-5"/>
          <a:stretch/>
        </p:blipFill>
        <p:spPr>
          <a:xfrm>
            <a:off x="0" y="314"/>
            <a:ext cx="12192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76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190FA-4AEF-C221-CC73-F92FAF62D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-9236"/>
            <a:ext cx="12185650" cy="6861574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58ADA87-7C01-C79B-49EA-F06DF0C3F92D}"/>
              </a:ext>
            </a:extLst>
          </p:cNvPr>
          <p:cNvGraphicFramePr>
            <a:graphicFrameLocks/>
          </p:cNvGraphicFramePr>
          <p:nvPr/>
        </p:nvGraphicFramePr>
        <p:xfrm>
          <a:off x="674202" y="631051"/>
          <a:ext cx="4627472" cy="2583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BCB8FA5-A9EE-4F82-B35B-8D02A4DF7812}"/>
              </a:ext>
            </a:extLst>
          </p:cNvPr>
          <p:cNvGraphicFramePr>
            <a:graphicFrameLocks/>
          </p:cNvGraphicFramePr>
          <p:nvPr/>
        </p:nvGraphicFramePr>
        <p:xfrm>
          <a:off x="674202" y="3496607"/>
          <a:ext cx="4627472" cy="2518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3526762-ED92-4B70-A95A-6247482092AD}"/>
              </a:ext>
            </a:extLst>
          </p:cNvPr>
          <p:cNvGraphicFramePr>
            <a:graphicFrameLocks/>
          </p:cNvGraphicFramePr>
          <p:nvPr/>
        </p:nvGraphicFramePr>
        <p:xfrm>
          <a:off x="6299148" y="631051"/>
          <a:ext cx="4627472" cy="2583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DDBFB29C-5B09-A6F3-4B51-23C3018B5374}"/>
              </a:ext>
            </a:extLst>
          </p:cNvPr>
          <p:cNvSpPr/>
          <p:nvPr/>
        </p:nvSpPr>
        <p:spPr>
          <a:xfrm>
            <a:off x="3786909" y="4073236"/>
            <a:ext cx="1108363" cy="341746"/>
          </a:xfrm>
          <a:prstGeom prst="ellipse">
            <a:avLst/>
          </a:prstGeom>
          <a:noFill/>
          <a:ln w="508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06C28A-7E89-4D39-7E2F-654225F59168}"/>
              </a:ext>
            </a:extLst>
          </p:cNvPr>
          <p:cNvSpPr/>
          <p:nvPr/>
        </p:nvSpPr>
        <p:spPr>
          <a:xfrm>
            <a:off x="9388763" y="1011384"/>
            <a:ext cx="1108363" cy="341746"/>
          </a:xfrm>
          <a:prstGeom prst="ellipse">
            <a:avLst/>
          </a:prstGeom>
          <a:noFill/>
          <a:ln w="508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DCFC6E-D88F-B0C1-1FE3-79AD76453C99}"/>
              </a:ext>
            </a:extLst>
          </p:cNvPr>
          <p:cNvSpPr/>
          <p:nvPr/>
        </p:nvSpPr>
        <p:spPr>
          <a:xfrm>
            <a:off x="3803076" y="1256145"/>
            <a:ext cx="1108363" cy="341746"/>
          </a:xfrm>
          <a:prstGeom prst="ellipse">
            <a:avLst/>
          </a:prstGeom>
          <a:noFill/>
          <a:ln w="508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8DBB8D-73BE-17CD-A7E6-5FF05A5F9327}"/>
              </a:ext>
            </a:extLst>
          </p:cNvPr>
          <p:cNvSpPr txBox="1"/>
          <p:nvPr/>
        </p:nvSpPr>
        <p:spPr>
          <a:xfrm>
            <a:off x="3124154" y="128851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1837</a:t>
            </a:r>
            <a:endParaRPr lang="en-US" b="1" dirty="0"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6013B47E-06E1-5762-954A-2CEB3EB81FB7}"/>
              </a:ext>
            </a:extLst>
          </p:cNvPr>
          <p:cNvSpPr txBox="1"/>
          <p:nvPr/>
        </p:nvSpPr>
        <p:spPr>
          <a:xfrm>
            <a:off x="6299148" y="3521458"/>
            <a:ext cx="3694597" cy="25146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   QUICK FACTS SPLASH REVENUE</a:t>
            </a:r>
          </a:p>
          <a:p>
            <a:r>
              <a:rPr lang="en-US" sz="1600" dirty="0"/>
              <a:t>Current to 2022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Registration   UP 15.0%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M&amp;T Training UP  42.3%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Total Revenue UP  6.9%</a:t>
            </a:r>
          </a:p>
          <a:p>
            <a:r>
              <a:rPr lang="en-US" sz="1600" dirty="0"/>
              <a:t>Goal to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Registration   UP 37.8%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M&amp;T Training  </a:t>
            </a:r>
            <a:r>
              <a:rPr lang="en-US" sz="1600" b="1" dirty="0"/>
              <a:t>UP  93.5%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Total Revenue </a:t>
            </a:r>
            <a:r>
              <a:rPr lang="en-US" sz="1600" b="1" dirty="0"/>
              <a:t>UP  42.4%     </a:t>
            </a:r>
            <a:r>
              <a:rPr lang="en-US" sz="2000" b="1" dirty="0"/>
              <a:t>$609K</a:t>
            </a:r>
          </a:p>
        </p:txBody>
      </p:sp>
      <p:pic>
        <p:nvPicPr>
          <p:cNvPr id="17" name="Picture 16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1F031866-AEE7-8666-09E6-4245D2277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6941783">
            <a:off x="9028194" y="3987696"/>
            <a:ext cx="1097312" cy="109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4DAB9-ED2C-029C-5EE7-50C6C3E4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2883F08-A842-4594-9221-95714FB44D84}"/>
              </a:ext>
            </a:extLst>
          </p:cNvPr>
          <p:cNvGraphicFramePr>
            <a:graphicFrameLocks/>
          </p:cNvGraphicFramePr>
          <p:nvPr/>
        </p:nvGraphicFramePr>
        <p:xfrm>
          <a:off x="413727" y="3260824"/>
          <a:ext cx="4345842" cy="2928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DB44306-E88E-3FCF-4DDE-EDAE4D65B078}"/>
              </a:ext>
            </a:extLst>
          </p:cNvPr>
          <p:cNvGraphicFramePr>
            <a:graphicFrameLocks/>
          </p:cNvGraphicFramePr>
          <p:nvPr/>
        </p:nvGraphicFramePr>
        <p:xfrm>
          <a:off x="413727" y="381976"/>
          <a:ext cx="4345842" cy="272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E283194-8F0C-4501-9E93-340CBA83EDBF}"/>
              </a:ext>
            </a:extLst>
          </p:cNvPr>
          <p:cNvGraphicFramePr>
            <a:graphicFrameLocks/>
          </p:cNvGraphicFramePr>
          <p:nvPr/>
        </p:nvGraphicFramePr>
        <p:xfrm>
          <a:off x="5023217" y="381976"/>
          <a:ext cx="6331420" cy="3627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3">
            <a:extLst>
              <a:ext uri="{FF2B5EF4-FFF2-40B4-BE49-F238E27FC236}">
                <a16:creationId xmlns:a16="http://schemas.microsoft.com/office/drawing/2014/main" id="{A0256542-1C61-579A-072C-09197C763634}"/>
              </a:ext>
            </a:extLst>
          </p:cNvPr>
          <p:cNvSpPr txBox="1"/>
          <p:nvPr/>
        </p:nvSpPr>
        <p:spPr>
          <a:xfrm>
            <a:off x="5023217" y="4457519"/>
            <a:ext cx="4970528" cy="178510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   QUICK FACTS SPLASH GROSS PROFIT</a:t>
            </a:r>
          </a:p>
          <a:p>
            <a:endParaRPr lang="en-US" sz="1600" dirty="0"/>
          </a:p>
          <a:p>
            <a:r>
              <a:rPr lang="en-US" sz="1800" b="1" dirty="0"/>
              <a:t>   2022 Actual    $644k</a:t>
            </a:r>
          </a:p>
          <a:p>
            <a:r>
              <a:rPr lang="en-US" sz="1800" b="1" dirty="0"/>
              <a:t>   2023 Current $900k</a:t>
            </a:r>
          </a:p>
          <a:p>
            <a:r>
              <a:rPr lang="en-US" sz="1800" b="1" dirty="0"/>
              <a:t>   2023 Goal     $1176k  … and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1900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0B0D13-1FB7-D601-1AB1-1840F4F0D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E6C345-4B34-0247-C543-344213651589}"/>
              </a:ext>
            </a:extLst>
          </p:cNvPr>
          <p:cNvSpPr txBox="1"/>
          <p:nvPr/>
        </p:nvSpPr>
        <p:spPr>
          <a:xfrm>
            <a:off x="1069293" y="598644"/>
            <a:ext cx="2824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legreya Sans" pitchFamily="2" charset="0"/>
              </a:rPr>
              <a:t>Splash 2023 APP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B0C0F-8029-31C3-4621-2937CD1F2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386" y="517569"/>
            <a:ext cx="4282632" cy="543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D885FA-8FB2-495B-B696-53B971135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454" y="1339770"/>
            <a:ext cx="2093976" cy="2093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69F87C-3398-0054-CB02-682E91EC8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731" y="3767127"/>
            <a:ext cx="2184319" cy="218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10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D0837-DAF0-8022-FE8B-BA038813E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3B02A-42F8-AE20-DED1-55A983581051}"/>
              </a:ext>
            </a:extLst>
          </p:cNvPr>
          <p:cNvSpPr txBox="1"/>
          <p:nvPr/>
        </p:nvSpPr>
        <p:spPr>
          <a:xfrm>
            <a:off x="672648" y="862810"/>
            <a:ext cx="9764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Alegreya Sans" pitchFamily="2" charset="0"/>
              </a:rPr>
              <a:t>A FEW SPECIAL TOUCHES THIS YEAR: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legreya Sans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D41E65-3D6B-64FD-D902-D4CDD8DDA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579" y="605930"/>
            <a:ext cx="2618266" cy="45692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2FFF0C-8BE9-DE5C-01F0-0EBF28C7E477}"/>
              </a:ext>
            </a:extLst>
          </p:cNvPr>
          <p:cNvSpPr txBox="1"/>
          <p:nvPr/>
        </p:nvSpPr>
        <p:spPr>
          <a:xfrm>
            <a:off x="798490" y="1682781"/>
            <a:ext cx="775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Bringing back several popular speakers!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029A24-2132-6E6A-A029-A10E5AF17198}"/>
              </a:ext>
            </a:extLst>
          </p:cNvPr>
          <p:cNvSpPr txBox="1"/>
          <p:nvPr/>
        </p:nvSpPr>
        <p:spPr>
          <a:xfrm>
            <a:off x="798490" y="2258588"/>
            <a:ext cx="775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legreya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One </a:t>
            </a:r>
            <a:r>
              <a:rPr lang="en-US" sz="2000" kern="100" dirty="0">
                <a:latin typeface="Alegreya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flat fee for </a:t>
            </a:r>
            <a:r>
              <a:rPr lang="en-US" sz="2000" kern="100" dirty="0">
                <a:effectLst/>
                <a:latin typeface="Alegreya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Make &amp; Take and Curriculum Training</a:t>
            </a:r>
            <a:r>
              <a:rPr lang="en-US" sz="2000" dirty="0">
                <a:latin typeface="Alegreya Sans" pitchFamily="2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9496A-E822-21A0-5C55-3079DD01F5C3}"/>
              </a:ext>
            </a:extLst>
          </p:cNvPr>
          <p:cNvSpPr txBox="1"/>
          <p:nvPr/>
        </p:nvSpPr>
        <p:spPr>
          <a:xfrm>
            <a:off x="798490" y="2856350"/>
            <a:ext cx="775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A much bigger space for Exhibitor and new vendors!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847F1-1D09-660D-9B99-BF64166B360A}"/>
              </a:ext>
            </a:extLst>
          </p:cNvPr>
          <p:cNvSpPr txBox="1"/>
          <p:nvPr/>
        </p:nvSpPr>
        <p:spPr>
          <a:xfrm>
            <a:off x="798490" y="3447653"/>
            <a:ext cx="775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Lunch for all attendees on Thursday and Friday - YAY!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F4C62-B443-BE10-00B1-F9722388915B}"/>
              </a:ext>
            </a:extLst>
          </p:cNvPr>
          <p:cNvSpPr txBox="1"/>
          <p:nvPr/>
        </p:nvSpPr>
        <p:spPr>
          <a:xfrm>
            <a:off x="798490" y="4038956"/>
            <a:ext cx="775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Reserved seating and ticket for an adult beverage!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4DF758-BBDA-7E17-CFFE-195C7B7FA88B}"/>
              </a:ext>
            </a:extLst>
          </p:cNvPr>
          <p:cNvSpPr txBox="1"/>
          <p:nvPr/>
        </p:nvSpPr>
        <p:spPr>
          <a:xfrm>
            <a:off x="798490" y="4630259"/>
            <a:ext cx="775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legreya Sans" pitchFamily="2" charset="0"/>
              </a:rPr>
              <a:t>A special collectible surprise that will capture your heart! ❤️!</a:t>
            </a:r>
          </a:p>
        </p:txBody>
      </p:sp>
    </p:spTree>
    <p:extLst>
      <p:ext uri="{BB962C8B-B14F-4D97-AF65-F5344CB8AC3E}">
        <p14:creationId xmlns:p14="http://schemas.microsoft.com/office/powerpoint/2010/main" val="428297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/>
      <p:bldP spid="10" grpId="0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E84FF-E785-C088-F72F-F00E87553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47230-CFB6-F33A-318B-44AA24C56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320" y="1629210"/>
            <a:ext cx="5137442" cy="321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6438BD-C604-628E-0E11-AA19BEA846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9007" r="-1009"/>
          <a:stretch/>
        </p:blipFill>
        <p:spPr>
          <a:xfrm>
            <a:off x="7053941" y="3628286"/>
            <a:ext cx="4398389" cy="2641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BD0AB-3D7C-177C-F17E-BB20E36B7E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66" r="10574"/>
          <a:stretch/>
        </p:blipFill>
        <p:spPr>
          <a:xfrm>
            <a:off x="702859" y="588180"/>
            <a:ext cx="3803829" cy="301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224460-8968-585C-1318-6CC3D061092F}"/>
              </a:ext>
            </a:extLst>
          </p:cNvPr>
          <p:cNvSpPr txBox="1"/>
          <p:nvPr/>
        </p:nvSpPr>
        <p:spPr>
          <a:xfrm>
            <a:off x="5529894" y="382983"/>
            <a:ext cx="30480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Alegreya Sans" pitchFamily="2" charset="0"/>
              </a:rPr>
              <a:t>AWARDS DINNER &amp; AFTER PARTY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legreya Sans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9D672-A344-32AF-ECD8-451A3F8C3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49" y="3603159"/>
            <a:ext cx="2633472" cy="26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07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3123</TotalTime>
  <Words>1185</Words>
  <Application>Microsoft Macintosh PowerPoint</Application>
  <PresentationFormat>Widescreen</PresentationFormat>
  <Paragraphs>161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Franklin Gothic Book</vt:lpstr>
      <vt:lpstr>Calibri Light</vt:lpstr>
      <vt:lpstr>Arial</vt:lpstr>
      <vt:lpstr>Franklin Gothic Heavy</vt:lpstr>
      <vt:lpstr>Times New Roman</vt:lpstr>
      <vt:lpstr>Arial Narrow</vt:lpstr>
      <vt:lpstr>Bebas Neue</vt:lpstr>
      <vt:lpstr>Calibri</vt:lpstr>
      <vt:lpstr>Alegreya Sans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Cassie McQueeny-Tankard</dc:creator>
  <cp:lastModifiedBy>Cassie McQueeny-Tankard</cp:lastModifiedBy>
  <cp:revision>28</cp:revision>
  <dcterms:created xsi:type="dcterms:W3CDTF">2023-06-11T13:58:31Z</dcterms:created>
  <dcterms:modified xsi:type="dcterms:W3CDTF">2024-10-08T23:27:42Z</dcterms:modified>
</cp:coreProperties>
</file>